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1" r:id="rId5"/>
    <p:sldId id="262"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23/04/1441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23/04/1441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t>تطبيقات الحوسبة في المكتبات</a:t>
            </a:r>
            <a:endParaRPr lang="ar-JO" dirty="0"/>
          </a:p>
        </p:txBody>
      </p:sp>
      <p:sp>
        <p:nvSpPr>
          <p:cNvPr id="3" name="عنصر نائب للمحتوى 2"/>
          <p:cNvSpPr>
            <a:spLocks noGrp="1"/>
          </p:cNvSpPr>
          <p:nvPr>
            <p:ph idx="1"/>
          </p:nvPr>
        </p:nvSpPr>
        <p:spPr/>
        <p:txBody>
          <a:bodyPr>
            <a:normAutofit/>
          </a:bodyPr>
          <a:lstStyle/>
          <a:p>
            <a:r>
              <a:rPr lang="ar-JO" b="1" dirty="0"/>
              <a:t>وتشتمل تطبيقات الحوسبة في المكتبات على عدد من الإجراءات والخدمات، مثل حوسبة إجراءات الفهرسة وخدماتها المتمثلة باستخدام الفهارس الإلكترونية من قبل المستفيدين. ثم فهرسة إجراءات الإعارة وخدمات السيطرة على نشاطات الاستعارة والإرجاع. ثم خدمات التزويد بالنسبة للكتب ومصادر المعلومات الأخرى، بما في ذلك إجراءات الاختيار عبر الوسائل الإلكترونية. وكذلك الخدمات المرجعية المحوسبة، وخدمات الدوريات، والوصول إلى المصادر الإلكترونية وقواعد البيانات </a:t>
            </a:r>
            <a:r>
              <a:rPr lang="ar-JO" b="1" dirty="0" smtClean="0"/>
              <a:t>المختلفة</a:t>
            </a:r>
          </a:p>
          <a:p>
            <a:endParaRPr lang="ar-JO" b="1" dirty="0"/>
          </a:p>
          <a:p>
            <a:endParaRPr lang="ar-JO" dirty="0"/>
          </a:p>
        </p:txBody>
      </p:sp>
    </p:spTree>
    <p:extLst>
      <p:ext uri="{BB962C8B-B14F-4D97-AF65-F5344CB8AC3E}">
        <p14:creationId xmlns:p14="http://schemas.microsoft.com/office/powerpoint/2010/main" val="3325918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b="1" dirty="0"/>
              <a:t>حوسبة الفهارس</a:t>
            </a:r>
            <a:endParaRPr lang="ar-JO" dirty="0"/>
          </a:p>
        </p:txBody>
      </p:sp>
      <p:sp>
        <p:nvSpPr>
          <p:cNvPr id="3" name="عنصر نائب للمحتوى 2"/>
          <p:cNvSpPr>
            <a:spLocks noGrp="1"/>
          </p:cNvSpPr>
          <p:nvPr>
            <p:ph idx="1"/>
          </p:nvPr>
        </p:nvSpPr>
        <p:spPr/>
        <p:txBody>
          <a:bodyPr>
            <a:normAutofit fontScale="77500" lnSpcReduction="20000"/>
          </a:bodyPr>
          <a:lstStyle/>
          <a:p>
            <a:pPr marL="0" indent="0">
              <a:buNone/>
            </a:pPr>
            <a:r>
              <a:rPr lang="ar-JO" dirty="0"/>
              <a:t/>
            </a:r>
            <a:br>
              <a:rPr lang="ar-JO" dirty="0"/>
            </a:br>
            <a:r>
              <a:rPr lang="ar-JO" b="1" dirty="0"/>
              <a:t>التحول نحو الشكل المحوسب</a:t>
            </a:r>
            <a:r>
              <a:rPr lang="ar-JO" dirty="0"/>
              <a:t/>
            </a:r>
            <a:br>
              <a:rPr lang="ar-JO" dirty="0"/>
            </a:br>
            <a:r>
              <a:rPr lang="ar-JO" b="1" dirty="0"/>
              <a:t>ينبغي التأكيد هنا على ماهية المعلومات، وأشكال مصادر المعلومات، التي يمكن تحويلها إلى بيانات مقروءة آلياً (محوسبة) في المكتبة، والتي هي:</a:t>
            </a:r>
            <a:r>
              <a:rPr lang="ar-JO" dirty="0"/>
              <a:t/>
            </a:r>
            <a:br>
              <a:rPr lang="ar-JO" dirty="0"/>
            </a:br>
            <a:r>
              <a:rPr lang="ar-JO" b="1" dirty="0"/>
              <a:t>1- الفهرس البطاقي </a:t>
            </a:r>
            <a:r>
              <a:rPr lang="en-US" b="1" dirty="0"/>
              <a:t>Card Catalog</a:t>
            </a:r>
            <a:r>
              <a:rPr lang="en-US" dirty="0"/>
              <a:t/>
            </a:r>
            <a:br>
              <a:rPr lang="en-US" dirty="0"/>
            </a:br>
            <a:r>
              <a:rPr lang="en-US" b="1" dirty="0"/>
              <a:t>2- </a:t>
            </a:r>
            <a:r>
              <a:rPr lang="ar-JO" b="1" dirty="0"/>
              <a:t>سجل (ملف) الرف </a:t>
            </a:r>
            <a:r>
              <a:rPr lang="en-US" b="1" dirty="0"/>
              <a:t>Shelf List</a:t>
            </a:r>
            <a:r>
              <a:rPr lang="en-US" dirty="0"/>
              <a:t/>
            </a:r>
            <a:br>
              <a:rPr lang="en-US" dirty="0"/>
            </a:br>
            <a:r>
              <a:rPr lang="en-US" b="1" dirty="0"/>
              <a:t>3- </a:t>
            </a:r>
            <a:r>
              <a:rPr lang="ar-JO" b="1" dirty="0"/>
              <a:t>بيانات عن الإعارة والمستعيرين </a:t>
            </a:r>
            <a:r>
              <a:rPr lang="en-US" b="1" dirty="0"/>
              <a:t>Lending</a:t>
            </a:r>
            <a:r>
              <a:rPr lang="en-US" dirty="0"/>
              <a:t/>
            </a:r>
            <a:br>
              <a:rPr lang="en-US" dirty="0"/>
            </a:br>
            <a:r>
              <a:rPr lang="en-US" b="1" dirty="0"/>
              <a:t>4- </a:t>
            </a:r>
            <a:r>
              <a:rPr lang="ar-JO" b="1" dirty="0"/>
              <a:t>سجلات الدوريات </a:t>
            </a:r>
            <a:r>
              <a:rPr lang="en-US" b="1" dirty="0"/>
              <a:t>Periodicals</a:t>
            </a:r>
            <a:r>
              <a:rPr lang="en-US" dirty="0"/>
              <a:t/>
            </a:r>
            <a:br>
              <a:rPr lang="en-US" dirty="0"/>
            </a:br>
            <a:r>
              <a:rPr lang="en-US" b="1" dirty="0"/>
              <a:t>5- </a:t>
            </a:r>
            <a:r>
              <a:rPr lang="ar-JO" b="1" dirty="0"/>
              <a:t>الاستشهادات المرجعية من الكشافات </a:t>
            </a:r>
            <a:r>
              <a:rPr lang="en-US" b="1" dirty="0"/>
              <a:t>Indexes Citations</a:t>
            </a:r>
            <a:r>
              <a:rPr lang="en-US" dirty="0"/>
              <a:t/>
            </a:r>
            <a:br>
              <a:rPr lang="en-US" dirty="0"/>
            </a:br>
            <a:r>
              <a:rPr lang="en-US" b="1" dirty="0"/>
              <a:t>6- </a:t>
            </a:r>
            <a:r>
              <a:rPr lang="ar-JO" b="1" dirty="0"/>
              <a:t>المقالات والبحوث </a:t>
            </a:r>
            <a:r>
              <a:rPr lang="en-US" b="1" dirty="0"/>
              <a:t>Articles</a:t>
            </a:r>
            <a:r>
              <a:rPr lang="en-US" dirty="0"/>
              <a:t/>
            </a:r>
            <a:br>
              <a:rPr lang="en-US" dirty="0"/>
            </a:br>
            <a:r>
              <a:rPr lang="en-US" b="1" dirty="0"/>
              <a:t>7- </a:t>
            </a:r>
            <a:r>
              <a:rPr lang="ar-JO" b="1" dirty="0"/>
              <a:t>صور، مخططات ، تصميم، أشكال، رسوم، جداول… الخ.</a:t>
            </a:r>
            <a:r>
              <a:rPr lang="ar-JO" dirty="0"/>
              <a:t/>
            </a:r>
            <a:br>
              <a:rPr lang="ar-JO" dirty="0"/>
            </a:br>
            <a:r>
              <a:rPr lang="ar-JO" b="1" dirty="0"/>
              <a:t>8- لقطات فديوية/ أصوات</a:t>
            </a:r>
            <a:r>
              <a:rPr lang="ar-JO" dirty="0"/>
              <a:t/>
            </a:r>
            <a:br>
              <a:rPr lang="ar-JO" dirty="0"/>
            </a:br>
            <a:r>
              <a:rPr lang="ar-JO" b="1" dirty="0"/>
              <a:t>9- ملف / ملفات القصاصات </a:t>
            </a:r>
            <a:r>
              <a:rPr lang="en-US" b="1" dirty="0"/>
              <a:t>Clippings</a:t>
            </a:r>
            <a:r>
              <a:rPr lang="en-US" dirty="0"/>
              <a:t/>
            </a:r>
            <a:br>
              <a:rPr lang="en-US" dirty="0"/>
            </a:br>
            <a:endParaRPr lang="ar-JO" dirty="0"/>
          </a:p>
        </p:txBody>
      </p:sp>
    </p:spTree>
    <p:extLst>
      <p:ext uri="{BB962C8B-B14F-4D97-AF65-F5344CB8AC3E}">
        <p14:creationId xmlns:p14="http://schemas.microsoft.com/office/powerpoint/2010/main" val="635282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JO" sz="3200" b="1" dirty="0"/>
              <a:t>التحول من الفهارس اليدوية إلى </a:t>
            </a:r>
            <a:r>
              <a:rPr lang="ar-JO" sz="3200" b="1" dirty="0" smtClean="0"/>
              <a:t>المحوسبة</a:t>
            </a:r>
            <a:endParaRPr lang="ar-JO" sz="3200" dirty="0"/>
          </a:p>
        </p:txBody>
      </p:sp>
      <p:sp>
        <p:nvSpPr>
          <p:cNvPr id="3" name="عنصر نائب للمحتوى 2"/>
          <p:cNvSpPr>
            <a:spLocks noGrp="1"/>
          </p:cNvSpPr>
          <p:nvPr>
            <p:ph idx="1"/>
          </p:nvPr>
        </p:nvSpPr>
        <p:spPr/>
        <p:txBody>
          <a:bodyPr>
            <a:normAutofit fontScale="70000" lnSpcReduction="20000"/>
          </a:bodyPr>
          <a:lstStyle/>
          <a:p>
            <a:r>
              <a:rPr lang="ar-JO" b="1" dirty="0" smtClean="0"/>
              <a:t>وتعد </a:t>
            </a:r>
            <a:r>
              <a:rPr lang="ar-JO" b="1" dirty="0"/>
              <a:t>عملية تحويل الفهارس في شكلها التقليدي إلى المقروء آلياً (المحوسب) من أهم العقبات والخطوات، فهي مفتاح تحول المكتبة في شكلها التقليدي إلى المحوسب. الإجراء صعب وتزداد صعوبته كلما تأخرت المكتبة في اتخاذ الخطوة وكبر حجم مجموعتها ( أي تضخم الفهرس البطاقي ). أنها أشبه بعملية إصلاح الطرق وإعادة توسيعها، عملية مكلفة وتحتاج إلى جهود كبيرة ومضنية لكل شخص يشارك فيها. ولكن إذا سرنا بالطريق الصحيح ستحصل المكتبة على نتائج عالية الجودة والكفاءة. وإن قرار التحول يجب أن يكون وفق أحد الاتجاهات التالية:</a:t>
            </a:r>
            <a:r>
              <a:rPr lang="ar-JO" dirty="0"/>
              <a:t/>
            </a:r>
            <a:br>
              <a:rPr lang="ar-JO" dirty="0"/>
            </a:br>
            <a:r>
              <a:rPr lang="ar-JO" b="1" dirty="0"/>
              <a:t>1- التحول الكامل لكل المجموعة وبالأسلوب الراجع </a:t>
            </a:r>
            <a:r>
              <a:rPr lang="en-US" b="1" dirty="0"/>
              <a:t>Retrospective.</a:t>
            </a:r>
            <a:r>
              <a:rPr lang="en-US" dirty="0"/>
              <a:t/>
            </a:r>
            <a:br>
              <a:rPr lang="en-US" dirty="0"/>
            </a:br>
            <a:r>
              <a:rPr lang="en-US" b="1" dirty="0"/>
              <a:t>2- </a:t>
            </a:r>
            <a:r>
              <a:rPr lang="ar-JO" b="1" dirty="0"/>
              <a:t>التحول الكامل لكل المجموعة ولكن من نقطة دخول الحوسبة.</a:t>
            </a:r>
            <a:r>
              <a:rPr lang="ar-JO" dirty="0"/>
              <a:t/>
            </a:r>
            <a:br>
              <a:rPr lang="ar-JO" dirty="0"/>
            </a:br>
            <a:r>
              <a:rPr lang="ar-JO" b="1" dirty="0"/>
              <a:t>3- السير باتجاهين أو خطين متوازيين الجديد والقديم معاً.</a:t>
            </a:r>
            <a:r>
              <a:rPr lang="ar-JO" dirty="0"/>
              <a:t/>
            </a:r>
            <a:br>
              <a:rPr lang="ar-JO" dirty="0"/>
            </a:br>
            <a:r>
              <a:rPr lang="ar-JO" b="1" dirty="0"/>
              <a:t>4- البدء بالمجاميع الجديدة ووضع خطة زمنية للأسلوب الراجع وإذا كان قرار المكتبة أن تحول كل مجموعة المكتبة من شكلها التقليدي – بالأحرى – فهارسها إلى قواعد بيانات أو العشر سنوات الماضية مثلاً فهنا على المكتبة أن تقوم بالإجابة على السؤال التالي:</a:t>
            </a:r>
            <a:r>
              <a:rPr lang="ar-JO" dirty="0"/>
              <a:t/>
            </a:r>
            <a:br>
              <a:rPr lang="ar-JO" dirty="0"/>
            </a:br>
            <a:endParaRPr lang="ar-JO" dirty="0"/>
          </a:p>
        </p:txBody>
      </p:sp>
    </p:spTree>
    <p:extLst>
      <p:ext uri="{BB962C8B-B14F-4D97-AF65-F5344CB8AC3E}">
        <p14:creationId xmlns:p14="http://schemas.microsoft.com/office/powerpoint/2010/main" val="3311472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7500" lnSpcReduction="20000"/>
          </a:bodyPr>
          <a:lstStyle/>
          <a:p>
            <a:r>
              <a:rPr lang="ar-JO" b="1" dirty="0"/>
              <a:t>هل تدخل كل المجموعة؟ وعلى أية أساس؟ وهل تستحق كل المجموعة ذلك؟</a:t>
            </a:r>
            <a:r>
              <a:rPr lang="ar-JO" dirty="0"/>
              <a:t/>
            </a:r>
            <a:br>
              <a:rPr lang="ar-JO" dirty="0"/>
            </a:br>
            <a:r>
              <a:rPr lang="ar-JO" b="1" dirty="0"/>
              <a:t>ومن الطبيعي أن الإجابة على هذه التساؤلات ينبغي أن تسبقها خطوة في غاية الأهمية ألا وهي عملية الجرد والتنقية والتعشيب </a:t>
            </a:r>
            <a:r>
              <a:rPr lang="en-US" b="1" dirty="0"/>
              <a:t>Weeding . </a:t>
            </a:r>
            <a:r>
              <a:rPr lang="ar-JO" b="1" dirty="0"/>
              <a:t>وهذه العملية لا تحتاج إلى مصاريف ولكنها ستوفر على المكتبة المال والوقت ولكنها بحاجة إلى جهد بشري وإعداد من الأشخاص لتنفيذها بدقة ونجاح ويمكن اعتماد جملة من المعايير والأسس لغرض استيعاد بعض من المجاميع عن الحوسبة ومن هذا الأساس – على سبيل المثال – الآتي:</a:t>
            </a:r>
            <a:r>
              <a:rPr lang="ar-JO" dirty="0"/>
              <a:t/>
            </a:r>
            <a:br>
              <a:rPr lang="ar-JO" dirty="0"/>
            </a:br>
            <a:r>
              <a:rPr lang="ar-JO" b="1" dirty="0"/>
              <a:t>1- كافة الكتب التي تحمل تاريخ نشر 1980 فما دون والتي لم يتم استعارتها منذ (خمس) سنوات مضت ولحد الآن.</a:t>
            </a:r>
            <a:r>
              <a:rPr lang="ar-JO" dirty="0"/>
              <a:t/>
            </a:r>
            <a:br>
              <a:rPr lang="ar-JO" dirty="0"/>
            </a:br>
            <a:r>
              <a:rPr lang="ar-JO" b="1" dirty="0"/>
              <a:t>2- الكتب ( النسخ المكررة).</a:t>
            </a:r>
            <a:r>
              <a:rPr lang="ar-JO" dirty="0"/>
              <a:t/>
            </a:r>
            <a:br>
              <a:rPr lang="ar-JO" dirty="0"/>
            </a:br>
            <a:r>
              <a:rPr lang="ar-JO" b="1" dirty="0"/>
              <a:t>3- الطبعات القديمة من الكتاب.</a:t>
            </a:r>
            <a:r>
              <a:rPr lang="ar-JO" dirty="0"/>
              <a:t/>
            </a:r>
            <a:br>
              <a:rPr lang="ar-JO" dirty="0"/>
            </a:br>
            <a:r>
              <a:rPr lang="ar-JO" b="1" dirty="0"/>
              <a:t>4- الكتب التي أصبحت بحالة غير جيدة حتى بعد التجليد والصيانة يستثنى من هذا الموضوع </a:t>
            </a:r>
            <a:r>
              <a:rPr lang="ar-JO" b="1" dirty="0" smtClean="0"/>
              <a:t>الآتي</a:t>
            </a:r>
            <a:r>
              <a:rPr lang="ar-JO" b="1" dirty="0"/>
              <a:t> </a:t>
            </a:r>
            <a:endParaRPr lang="ar-JO" dirty="0"/>
          </a:p>
        </p:txBody>
      </p:sp>
    </p:spTree>
    <p:extLst>
      <p:ext uri="{BB962C8B-B14F-4D97-AF65-F5344CB8AC3E}">
        <p14:creationId xmlns:p14="http://schemas.microsoft.com/office/powerpoint/2010/main" val="2323399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ar-JO" b="1" dirty="0"/>
              <a:t>أ‌. الكتب التي تتعلق بتاريخ البلد والمنطقة ( الكتب الوئائقية).</a:t>
            </a:r>
            <a:r>
              <a:rPr lang="ar-JO" dirty="0"/>
              <a:t/>
            </a:r>
            <a:br>
              <a:rPr lang="ar-JO" dirty="0"/>
            </a:br>
            <a:r>
              <a:rPr lang="ar-JO" b="1" dirty="0"/>
              <a:t>ب‌. الكتب ذات القيمة النقدية.</a:t>
            </a:r>
            <a:r>
              <a:rPr lang="ar-JO" dirty="0"/>
              <a:t/>
            </a:r>
            <a:br>
              <a:rPr lang="ar-JO" dirty="0"/>
            </a:br>
            <a:r>
              <a:rPr lang="ar-JO" b="1" dirty="0"/>
              <a:t>ج‌. الكتب النادرة والثمينة.</a:t>
            </a:r>
            <a:r>
              <a:rPr lang="ar-JO" dirty="0"/>
              <a:t/>
            </a:r>
            <a:br>
              <a:rPr lang="ar-JO" dirty="0"/>
            </a:br>
            <a:r>
              <a:rPr lang="ar-JO" b="1" dirty="0"/>
              <a:t>د‌. آخر نسخة من أي كتاب.</a:t>
            </a:r>
            <a:r>
              <a:rPr lang="ar-JO" dirty="0"/>
              <a:t/>
            </a:r>
            <a:br>
              <a:rPr lang="ar-JO" dirty="0"/>
            </a:br>
            <a:r>
              <a:rPr lang="ar-JO" b="1" dirty="0"/>
              <a:t>ويتم جرد كل المجموعة على الرفوف رف رف وتأشير كل مادة موجودة فيها، حيث يتم سحب الكتيب التي تقرر استبعادها أو عدم إدخالها ضمن الفهرس المحوسب.</a:t>
            </a:r>
            <a:r>
              <a:rPr lang="ar-JO" dirty="0"/>
              <a:t/>
            </a:r>
            <a:br>
              <a:rPr lang="ar-JO" dirty="0"/>
            </a:br>
            <a:endParaRPr lang="ar-JO" dirty="0"/>
          </a:p>
        </p:txBody>
      </p:sp>
    </p:spTree>
    <p:extLst>
      <p:ext uri="{BB962C8B-B14F-4D97-AF65-F5344CB8AC3E}">
        <p14:creationId xmlns:p14="http://schemas.microsoft.com/office/powerpoint/2010/main" val="232126304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198</Words>
  <Application>Microsoft Office PowerPoint</Application>
  <PresentationFormat>عرض على الشاشة (3:4)‏</PresentationFormat>
  <Paragraphs>8</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تطبيقات الحوسبة في المكتبات</vt:lpstr>
      <vt:lpstr>حوسبة الفهارس</vt:lpstr>
      <vt:lpstr>التحول من الفهارس اليدوية إلى المحوسبة</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gega</dc:creator>
  <cp:lastModifiedBy>gega</cp:lastModifiedBy>
  <cp:revision>3</cp:revision>
  <dcterms:created xsi:type="dcterms:W3CDTF">2019-12-20T08:30:02Z</dcterms:created>
  <dcterms:modified xsi:type="dcterms:W3CDTF">2019-12-20T13:50:11Z</dcterms:modified>
</cp:coreProperties>
</file>